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0" r:id="rId8"/>
  </p:sldIdLst>
  <p:sldSz cx="9144000" cy="6858000" type="screen4x3"/>
  <p:notesSz cx="6858000" cy="91440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BE0B5007-9D1D-4E4C-8914-15BB6217A858}">
          <p14:sldIdLst>
            <p14:sldId id="256"/>
            <p14:sldId id="257"/>
            <p14:sldId id="261"/>
            <p14:sldId id="262"/>
            <p14:sldId id="263"/>
            <p14:sldId id="264"/>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590" autoAdjust="0"/>
  </p:normalViewPr>
  <p:slideViewPr>
    <p:cSldViewPr>
      <p:cViewPr varScale="1">
        <p:scale>
          <a:sx n="71" d="100"/>
          <a:sy n="71" d="100"/>
        </p:scale>
        <p:origin x="-134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Y"/>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Y"/>
          </a:p>
        </p:txBody>
      </p:sp>
      <p:sp>
        <p:nvSpPr>
          <p:cNvPr id="4" name="3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2463728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Y"/>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2722490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Y"/>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117895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Y"/>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134626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Y"/>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365323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Y"/>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5" name="4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220271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Y"/>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7" name="6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8" name="7 Marcador de pie de página"/>
          <p:cNvSpPr>
            <a:spLocks noGrp="1"/>
          </p:cNvSpPr>
          <p:nvPr>
            <p:ph type="ftr" sz="quarter" idx="11"/>
          </p:nvPr>
        </p:nvSpPr>
        <p:spPr/>
        <p:txBody>
          <a:bodyPr/>
          <a:lstStyle/>
          <a:p>
            <a:endParaRPr lang="es-PY"/>
          </a:p>
        </p:txBody>
      </p:sp>
      <p:sp>
        <p:nvSpPr>
          <p:cNvPr id="9" name="8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116947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Y"/>
          </a:p>
        </p:txBody>
      </p:sp>
      <p:sp>
        <p:nvSpPr>
          <p:cNvPr id="3" name="2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4" name="3 Marcador de pie de página"/>
          <p:cNvSpPr>
            <a:spLocks noGrp="1"/>
          </p:cNvSpPr>
          <p:nvPr>
            <p:ph type="ftr" sz="quarter" idx="11"/>
          </p:nvPr>
        </p:nvSpPr>
        <p:spPr/>
        <p:txBody>
          <a:bodyPr/>
          <a:lstStyle/>
          <a:p>
            <a:endParaRPr lang="es-PY"/>
          </a:p>
        </p:txBody>
      </p:sp>
      <p:sp>
        <p:nvSpPr>
          <p:cNvPr id="5" name="4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2365562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3" name="2 Marcador de pie de página"/>
          <p:cNvSpPr>
            <a:spLocks noGrp="1"/>
          </p:cNvSpPr>
          <p:nvPr>
            <p:ph type="ftr" sz="quarter" idx="11"/>
          </p:nvPr>
        </p:nvSpPr>
        <p:spPr/>
        <p:txBody>
          <a:bodyPr/>
          <a:lstStyle/>
          <a:p>
            <a:endParaRPr lang="es-PY"/>
          </a:p>
        </p:txBody>
      </p:sp>
      <p:sp>
        <p:nvSpPr>
          <p:cNvPr id="4" name="3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241834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Y"/>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3994730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Y"/>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Y"/>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C043C5C-8C7D-4862-B60A-F501B875D269}" type="datetimeFigureOut">
              <a:rPr lang="es-PY" smtClean="0"/>
              <a:t>06/10/2016</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CA5F178F-D438-4731-9F69-94AE97BC6DF5}" type="slidenum">
              <a:rPr lang="es-PY" smtClean="0"/>
              <a:t>‹Nº›</a:t>
            </a:fld>
            <a:endParaRPr lang="es-PY"/>
          </a:p>
        </p:txBody>
      </p:sp>
    </p:spTree>
    <p:extLst>
      <p:ext uri="{BB962C8B-B14F-4D97-AF65-F5344CB8AC3E}">
        <p14:creationId xmlns:p14="http://schemas.microsoft.com/office/powerpoint/2010/main" val="405169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Y"/>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43C5C-8C7D-4862-B60A-F501B875D269}" type="datetimeFigureOut">
              <a:rPr lang="es-PY" smtClean="0"/>
              <a:t>06/10/2016</a:t>
            </a:fld>
            <a:endParaRPr lang="es-PY"/>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Y"/>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F178F-D438-4731-9F69-94AE97BC6DF5}" type="slidenum">
              <a:rPr lang="es-PY" smtClean="0"/>
              <a:t>‹Nº›</a:t>
            </a:fld>
            <a:endParaRPr lang="es-PY"/>
          </a:p>
        </p:txBody>
      </p:sp>
    </p:spTree>
    <p:extLst>
      <p:ext uri="{BB962C8B-B14F-4D97-AF65-F5344CB8AC3E}">
        <p14:creationId xmlns:p14="http://schemas.microsoft.com/office/powerpoint/2010/main" val="1317172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hyperlink" Target="http://www.incoop.gov.py/"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24243" y="1772816"/>
            <a:ext cx="9168243"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p:blipFill>
        <p:spPr bwMode="auto">
          <a:xfrm>
            <a:off x="-24243" y="4725144"/>
            <a:ext cx="9168243" cy="2160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ctrTitle"/>
          </p:nvPr>
        </p:nvSpPr>
        <p:spPr>
          <a:xfrm>
            <a:off x="679739" y="2708920"/>
            <a:ext cx="7772400" cy="1296144"/>
          </a:xfrm>
        </p:spPr>
        <p:txBody>
          <a:bodyPr>
            <a:normAutofit fontScale="90000"/>
          </a:bodyPr>
          <a:lstStyle/>
          <a:p>
            <a:r>
              <a:rPr lang="es-ES" sz="8000" b="1" dirty="0" smtClean="0">
                <a:solidFill>
                  <a:schemeClr val="accent3">
                    <a:lumMod val="75000"/>
                  </a:schemeClr>
                </a:solidFill>
              </a:rPr>
              <a:t>SICOOP</a:t>
            </a:r>
            <a:r>
              <a:rPr lang="es-ES" dirty="0" smtClean="0"/>
              <a:t/>
            </a:r>
            <a:br>
              <a:rPr lang="es-ES" dirty="0" smtClean="0"/>
            </a:br>
            <a:r>
              <a:rPr lang="es-ES" sz="2700" dirty="0" smtClean="0"/>
              <a:t>Sistema Integrado de Cooperativas del </a:t>
            </a:r>
            <a:r>
              <a:rPr lang="es-ES" sz="2700" dirty="0" err="1" smtClean="0"/>
              <a:t>Incoop</a:t>
            </a:r>
            <a:r>
              <a:rPr lang="es-ES" dirty="0"/>
              <a:t/>
            </a:r>
            <a:br>
              <a:rPr lang="es-ES" dirty="0"/>
            </a:br>
            <a:endParaRPr lang="es-PY" dirty="0"/>
          </a:p>
        </p:txBody>
      </p:sp>
      <p:sp>
        <p:nvSpPr>
          <p:cNvPr id="3" name="2 Subtítulo"/>
          <p:cNvSpPr>
            <a:spLocks noGrp="1"/>
          </p:cNvSpPr>
          <p:nvPr>
            <p:ph type="subTitle" idx="1"/>
          </p:nvPr>
        </p:nvSpPr>
        <p:spPr>
          <a:xfrm>
            <a:off x="1359478" y="5481313"/>
            <a:ext cx="6400800" cy="648243"/>
          </a:xfrm>
        </p:spPr>
        <p:txBody>
          <a:bodyPr/>
          <a:lstStyle/>
          <a:p>
            <a:r>
              <a:rPr lang="es-PY" dirty="0" smtClean="0">
                <a:solidFill>
                  <a:schemeClr val="bg1"/>
                </a:solidFill>
              </a:rPr>
              <a:t>Instituto Nacional de Cooperativismo</a:t>
            </a:r>
          </a:p>
        </p:txBody>
      </p:sp>
      <p:pic>
        <p:nvPicPr>
          <p:cNvPr id="6" name="5 Imagen" descr="LOGO INCOOP 2"/>
          <p:cNvPicPr/>
          <p:nvPr/>
        </p:nvPicPr>
        <p:blipFill>
          <a:blip r:embed="rId4">
            <a:extLst>
              <a:ext uri="{28A0092B-C50C-407E-A947-70E740481C1C}">
                <a14:useLocalDpi xmlns:a14="http://schemas.microsoft.com/office/drawing/2010/main" val="0"/>
              </a:ext>
            </a:extLst>
          </a:blip>
          <a:srcRect b="29231"/>
          <a:stretch>
            <a:fillRect/>
          </a:stretch>
        </p:blipFill>
        <p:spPr bwMode="auto">
          <a:xfrm>
            <a:off x="2205408" y="252137"/>
            <a:ext cx="1374490" cy="1421835"/>
          </a:xfrm>
          <a:prstGeom prst="rect">
            <a:avLst/>
          </a:prstGeom>
          <a:noFill/>
          <a:ln>
            <a:noFill/>
          </a:ln>
        </p:spPr>
      </p:pic>
      <p:pic>
        <p:nvPicPr>
          <p:cNvPr id="7" name="6 Imagen" descr="Resultado de imagen para logo mecip"/>
          <p:cNvPicPr/>
          <p:nvPr/>
        </p:nvPicPr>
        <p:blipFill>
          <a:blip r:embed="rId5">
            <a:extLst>
              <a:ext uri="{28A0092B-C50C-407E-A947-70E740481C1C}">
                <a14:useLocalDpi xmlns:a14="http://schemas.microsoft.com/office/drawing/2010/main" val="0"/>
              </a:ext>
            </a:extLst>
          </a:blip>
          <a:srcRect/>
          <a:stretch>
            <a:fillRect/>
          </a:stretch>
        </p:blipFill>
        <p:spPr bwMode="auto">
          <a:xfrm>
            <a:off x="3596764" y="1196752"/>
            <a:ext cx="615196" cy="453361"/>
          </a:xfrm>
          <a:prstGeom prst="rect">
            <a:avLst/>
          </a:prstGeom>
          <a:noFill/>
          <a:ln>
            <a:noFill/>
          </a:ln>
        </p:spPr>
      </p:pic>
      <p:pic>
        <p:nvPicPr>
          <p:cNvPr id="8" name="7 Imagen"/>
          <p:cNvPicPr/>
          <p:nvPr/>
        </p:nvPicPr>
        <p:blipFill>
          <a:blip r:embed="rId6">
            <a:extLst>
              <a:ext uri="{28A0092B-C50C-407E-A947-70E740481C1C}">
                <a14:useLocalDpi xmlns:a14="http://schemas.microsoft.com/office/drawing/2010/main" val="0"/>
              </a:ext>
            </a:extLst>
          </a:blip>
          <a:stretch>
            <a:fillRect/>
          </a:stretch>
        </p:blipFill>
        <p:spPr bwMode="auto">
          <a:xfrm>
            <a:off x="4644008" y="498559"/>
            <a:ext cx="2365988" cy="939562"/>
          </a:xfrm>
          <a:prstGeom prst="rect">
            <a:avLst/>
          </a:prstGeom>
          <a:noFill/>
          <a:ln>
            <a:noFill/>
          </a:ln>
        </p:spPr>
      </p:pic>
    </p:spTree>
    <p:extLst>
      <p:ext uri="{BB962C8B-B14F-4D97-AF65-F5344CB8AC3E}">
        <p14:creationId xmlns:p14="http://schemas.microsoft.com/office/powerpoint/2010/main" val="188177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57200" y="1484784"/>
            <a:ext cx="8229600" cy="4896544"/>
          </a:xfrm>
        </p:spPr>
        <p:txBody>
          <a:bodyPr>
            <a:normAutofit/>
          </a:bodyPr>
          <a:lstStyle/>
          <a:p>
            <a:r>
              <a:rPr lang="es-PY" sz="2000" b="1" dirty="0">
                <a:solidFill>
                  <a:schemeClr val="accent3">
                    <a:lumMod val="50000"/>
                  </a:schemeClr>
                </a:solidFill>
              </a:rPr>
              <a:t>Visión </a:t>
            </a:r>
            <a:r>
              <a:rPr lang="es-PY" sz="2000" b="1" dirty="0" smtClean="0">
                <a:solidFill>
                  <a:schemeClr val="accent3">
                    <a:lumMod val="50000"/>
                  </a:schemeClr>
                </a:solidFill>
              </a:rPr>
              <a:t>del </a:t>
            </a:r>
            <a:r>
              <a:rPr lang="es-PY" sz="2000" b="1" dirty="0">
                <a:solidFill>
                  <a:schemeClr val="accent3">
                    <a:lumMod val="50000"/>
                  </a:schemeClr>
                </a:solidFill>
              </a:rPr>
              <a:t>Sistema Integrado de Gestión e Información del </a:t>
            </a:r>
            <a:r>
              <a:rPr lang="es-PY" sz="2000" b="1" dirty="0" smtClean="0">
                <a:solidFill>
                  <a:schemeClr val="accent3">
                    <a:lumMod val="50000"/>
                  </a:schemeClr>
                </a:solidFill>
              </a:rPr>
              <a:t>INCOOP</a:t>
            </a:r>
          </a:p>
          <a:p>
            <a:endParaRPr lang="es-PY" sz="2000" dirty="0" smtClean="0"/>
          </a:p>
          <a:p>
            <a:pPr marL="0" indent="0">
              <a:buNone/>
            </a:pPr>
            <a:r>
              <a:rPr lang="es-PY" sz="1600" dirty="0" smtClean="0"/>
              <a:t>A - </a:t>
            </a:r>
            <a:r>
              <a:rPr lang="es-PY" sz="1600" dirty="0"/>
              <a:t>El INCOOP cuenta actualmente con </a:t>
            </a:r>
            <a:r>
              <a:rPr lang="es-PY" sz="1600" dirty="0" smtClean="0"/>
              <a:t>dependencias misionales  y de apoyo a sus funciones como ente regulador del sector cooperativo, entre las que se destacan están: </a:t>
            </a:r>
            <a:r>
              <a:rPr lang="es-PY" sz="1600" dirty="0"/>
              <a:t> </a:t>
            </a:r>
            <a:r>
              <a:rPr lang="es-PY" sz="1600" dirty="0" smtClean="0"/>
              <a:t>La Dirección </a:t>
            </a:r>
            <a:r>
              <a:rPr lang="es-PY" sz="1600" dirty="0"/>
              <a:t>de Supervisión y Fiscalización; </a:t>
            </a:r>
            <a:r>
              <a:rPr lang="es-PY" sz="1600" dirty="0" smtClean="0"/>
              <a:t>La Dirección </a:t>
            </a:r>
            <a:r>
              <a:rPr lang="es-PY" sz="1600" dirty="0"/>
              <a:t>de Registros, Estadísticas e Informaciones;  </a:t>
            </a:r>
            <a:r>
              <a:rPr lang="es-PY" sz="1600" dirty="0" smtClean="0"/>
              <a:t>y la Dirección </a:t>
            </a:r>
            <a:r>
              <a:rPr lang="es-PY" sz="1600" dirty="0"/>
              <a:t>de Asesoría </a:t>
            </a:r>
            <a:r>
              <a:rPr lang="es-PY" sz="1600" dirty="0" smtClean="0"/>
              <a:t>Jurídica, las demás apoyan el fundamental trabajo de control, supervisión y reglamentación que realizan estas áreas.</a:t>
            </a:r>
          </a:p>
          <a:p>
            <a:pPr marL="0" indent="0">
              <a:buNone/>
            </a:pPr>
            <a:endParaRPr lang="es-PY" sz="1600" dirty="0" smtClean="0"/>
          </a:p>
          <a:p>
            <a:pPr marL="0" lvl="1" indent="0">
              <a:buNone/>
            </a:pPr>
            <a:r>
              <a:rPr lang="es-PY" sz="1600" dirty="0" smtClean="0"/>
              <a:t>B - </a:t>
            </a:r>
            <a:r>
              <a:rPr lang="es-ES" sz="1600" dirty="0"/>
              <a:t>El nuevo Sistema Integrado de Gestión e Información </a:t>
            </a:r>
            <a:r>
              <a:rPr lang="es-ES" sz="1600" dirty="0" smtClean="0"/>
              <a:t>(</a:t>
            </a:r>
            <a:r>
              <a:rPr lang="es-ES" sz="1600" dirty="0"/>
              <a:t>SICOOP) </a:t>
            </a:r>
            <a:r>
              <a:rPr lang="es-ES" sz="1600" dirty="0" smtClean="0"/>
              <a:t>es el </a:t>
            </a:r>
            <a:r>
              <a:rPr lang="es-ES" sz="1600" dirty="0"/>
              <a:t>resultado de un diseño y desarrollo de software orientado </a:t>
            </a:r>
            <a:r>
              <a:rPr lang="es-ES" sz="1600" dirty="0" smtClean="0"/>
              <a:t>a garantizar la </a:t>
            </a:r>
            <a:r>
              <a:rPr lang="es-ES" sz="1600" dirty="0"/>
              <a:t>sistematización de las funciones medulares </a:t>
            </a:r>
            <a:r>
              <a:rPr lang="es-ES" sz="1600" dirty="0" smtClean="0"/>
              <a:t>de la institución, teniendo como resultado un </a:t>
            </a:r>
            <a:r>
              <a:rPr lang="es-ES" sz="1600" dirty="0"/>
              <a:t>sistema totalmente integrado, que satisfaga los requisitos de información del INCOOP, alineados estratégicamente con sus objetivos institucionales</a:t>
            </a:r>
            <a:r>
              <a:rPr lang="es-ES" sz="1600" dirty="0" smtClean="0"/>
              <a:t>.</a:t>
            </a:r>
          </a:p>
          <a:p>
            <a:pPr marL="0" lvl="1" indent="0">
              <a:buNone/>
            </a:pPr>
            <a:endParaRPr lang="es-ES" sz="1600" dirty="0"/>
          </a:p>
          <a:p>
            <a:pPr marL="0" lvl="1" indent="0">
              <a:buNone/>
            </a:pPr>
            <a:r>
              <a:rPr lang="es-ES" sz="1600" dirty="0" smtClean="0"/>
              <a:t>C - </a:t>
            </a:r>
            <a:r>
              <a:rPr lang="es-ES" sz="1600" dirty="0"/>
              <a:t>Los usuarios </a:t>
            </a:r>
            <a:r>
              <a:rPr lang="es-ES" sz="1600" dirty="0" smtClean="0"/>
              <a:t>que tendrán acceso al sistema </a:t>
            </a:r>
            <a:r>
              <a:rPr lang="es-ES" sz="1600" dirty="0"/>
              <a:t>son: los funcionarios internos autorizados del INCOOP; las </a:t>
            </a:r>
            <a:r>
              <a:rPr lang="es-ES" sz="1600" dirty="0" smtClean="0"/>
              <a:t>cooperativas </a:t>
            </a:r>
            <a:r>
              <a:rPr lang="es-ES" sz="1600" dirty="0"/>
              <a:t>y los entes gubernamentales </a:t>
            </a:r>
            <a:r>
              <a:rPr lang="es-ES" sz="1600" dirty="0" smtClean="0"/>
              <a:t>externos.</a:t>
            </a:r>
            <a:endParaRPr lang="es-PY" sz="1600" dirty="0"/>
          </a:p>
          <a:p>
            <a:pPr marL="0" lvl="1" indent="0">
              <a:buNone/>
            </a:pPr>
            <a:endParaRPr lang="es-PY" sz="1600" dirty="0"/>
          </a:p>
          <a:p>
            <a:pPr marL="0" indent="0">
              <a:buNone/>
            </a:pPr>
            <a:endParaRPr lang="es-PY" sz="1600" dirty="0" smtClean="0"/>
          </a:p>
        </p:txBody>
      </p:sp>
      <p:pic>
        <p:nvPicPr>
          <p:cNvPr id="5" name="Picture 4"/>
          <p:cNvPicPr>
            <a:picLocks noChangeAspect="1" noChangeArrowheads="1"/>
          </p:cNvPicPr>
          <p:nvPr/>
        </p:nvPicPr>
        <p:blipFill>
          <a:blip r:embed="rId3">
            <a:duotone>
              <a:prstClr val="black"/>
              <a:schemeClr val="accent3">
                <a:tint val="45000"/>
                <a:satMod val="400000"/>
              </a:schemeClr>
            </a:duotone>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3022857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57200" y="1484784"/>
            <a:ext cx="8229600" cy="4896544"/>
          </a:xfrm>
        </p:spPr>
        <p:txBody>
          <a:bodyPr>
            <a:normAutofit lnSpcReduction="10000"/>
          </a:bodyPr>
          <a:lstStyle/>
          <a:p>
            <a:r>
              <a:rPr lang="es-PY" sz="2000" b="1" dirty="0" smtClean="0">
                <a:solidFill>
                  <a:schemeClr val="accent3">
                    <a:lumMod val="50000"/>
                  </a:schemeClr>
                </a:solidFill>
              </a:rPr>
              <a:t>Componentes más importantes del Sistema Integrado:</a:t>
            </a:r>
          </a:p>
          <a:p>
            <a:endParaRPr lang="es-PY" sz="2000" dirty="0" smtClean="0"/>
          </a:p>
          <a:p>
            <a:pPr marL="0" indent="0">
              <a:buNone/>
            </a:pPr>
            <a:r>
              <a:rPr lang="es-PY" sz="1600" dirty="0" smtClean="0"/>
              <a:t>A - </a:t>
            </a:r>
            <a:r>
              <a:rPr lang="es-PY" sz="1600" dirty="0"/>
              <a:t>Un módulo de Control de Acceso para garantizar que los usuarios que acceden al sistema cumplan exactamente con el rol que se le ha asignado previamente; de forma tal </a:t>
            </a:r>
            <a:r>
              <a:rPr lang="es-PY" sz="1600" dirty="0" smtClean="0"/>
              <a:t>que puedan ejecutar </a:t>
            </a:r>
            <a:r>
              <a:rPr lang="es-PY" sz="1600" dirty="0"/>
              <a:t>los procesos y funciones que les han sido autorizados en su perfil de </a:t>
            </a:r>
            <a:r>
              <a:rPr lang="es-PY" sz="1600" dirty="0" smtClean="0"/>
              <a:t>usuario, junto con  una auditoría </a:t>
            </a:r>
            <a:r>
              <a:rPr lang="es-PY" sz="1600" dirty="0"/>
              <a:t>de los procesos que se </a:t>
            </a:r>
            <a:r>
              <a:rPr lang="es-PY" sz="1600" dirty="0" err="1" smtClean="0"/>
              <a:t>realizanrán</a:t>
            </a:r>
            <a:r>
              <a:rPr lang="es-PY" sz="1600" dirty="0" smtClean="0"/>
              <a:t> </a:t>
            </a:r>
            <a:r>
              <a:rPr lang="es-PY" sz="1600" dirty="0"/>
              <a:t>en el sistema para dejar trazas de todas las operaciones </a:t>
            </a:r>
            <a:r>
              <a:rPr lang="es-PY" sz="1600" dirty="0" smtClean="0"/>
              <a:t>realizadas.</a:t>
            </a:r>
          </a:p>
          <a:p>
            <a:pPr marL="0" indent="0">
              <a:buNone/>
            </a:pPr>
            <a:endParaRPr lang="es-PY" sz="1600" dirty="0"/>
          </a:p>
          <a:p>
            <a:pPr marL="0" indent="0">
              <a:buNone/>
            </a:pPr>
            <a:r>
              <a:rPr lang="es-PY" sz="1600" dirty="0" smtClean="0"/>
              <a:t>B - </a:t>
            </a:r>
            <a:r>
              <a:rPr lang="es-PY" sz="1600" dirty="0"/>
              <a:t>Una base de datos única, para el ambiente operacional, </a:t>
            </a:r>
            <a:r>
              <a:rPr lang="es-PY" sz="1600" dirty="0" smtClean="0"/>
              <a:t>normalizada, </a:t>
            </a:r>
            <a:r>
              <a:rPr lang="es-PY" sz="1600" dirty="0"/>
              <a:t>donde se almacenarán los datos estructurados de las aplicaciones </a:t>
            </a:r>
            <a:r>
              <a:rPr lang="es-PY" sz="1600" dirty="0" smtClean="0"/>
              <a:t>operacionales, incluye registros de </a:t>
            </a:r>
            <a:r>
              <a:rPr lang="es-PY" sz="1600" dirty="0"/>
              <a:t>personas físicas para el registro de los socios, directivos y empleados de las cooperativas y los funcionarios del INCOOP, así como, </a:t>
            </a:r>
            <a:r>
              <a:rPr lang="es-PY" sz="1600" dirty="0" smtClean="0"/>
              <a:t>registros </a:t>
            </a:r>
            <a:r>
              <a:rPr lang="es-PY" sz="1600" dirty="0"/>
              <a:t>de personas jurídicas que incluye las cooperativas y los entes financieros, entre otros. </a:t>
            </a:r>
            <a:endParaRPr lang="es-PY" sz="1600" dirty="0" smtClean="0"/>
          </a:p>
          <a:p>
            <a:pPr marL="0" indent="0">
              <a:buNone/>
            </a:pPr>
            <a:endParaRPr lang="es-PY" sz="1600" dirty="0"/>
          </a:p>
          <a:p>
            <a:pPr marL="0" indent="0">
              <a:buNone/>
            </a:pPr>
            <a:r>
              <a:rPr lang="es-PY" sz="1600" dirty="0" smtClean="0"/>
              <a:t>C – La base de datos es de característica </a:t>
            </a:r>
            <a:r>
              <a:rPr lang="es-PY" sz="1600" dirty="0"/>
              <a:t>multidimensional, para </a:t>
            </a:r>
            <a:r>
              <a:rPr lang="es-PY" sz="1600" dirty="0" smtClean="0"/>
              <a:t>generar un adecuado </a:t>
            </a:r>
            <a:r>
              <a:rPr lang="es-PY" sz="1600" dirty="0"/>
              <a:t>ambiente analítico o Almacén de Datos (</a:t>
            </a:r>
            <a:r>
              <a:rPr lang="es-PY" sz="1600" i="1" dirty="0"/>
              <a:t>Data </a:t>
            </a:r>
            <a:r>
              <a:rPr lang="es-PY" sz="1600" i="1" dirty="0" err="1"/>
              <a:t>Warehouse</a:t>
            </a:r>
            <a:r>
              <a:rPr lang="es-PY" sz="1600" dirty="0"/>
              <a:t> - DW), donde se almacenarán los datos históricos para el análisis del desempeño de las cooperativas y de las actividades de los socios en el sistema </a:t>
            </a:r>
            <a:r>
              <a:rPr lang="es-PY" sz="1600" dirty="0" smtClean="0"/>
              <a:t>cooperativo.</a:t>
            </a:r>
          </a:p>
        </p:txBody>
      </p:sp>
      <p:pic>
        <p:nvPicPr>
          <p:cNvPr id="5" name="Picture 4"/>
          <p:cNvPicPr>
            <a:picLocks noChangeAspect="1" noChangeArrowheads="1"/>
          </p:cNvPicPr>
          <p:nvPr/>
        </p:nvPicPr>
        <p:blipFill>
          <a:blip r:embed="rId3">
            <a:duotone>
              <a:prstClr val="black"/>
              <a:schemeClr val="accent3">
                <a:tint val="45000"/>
                <a:satMod val="400000"/>
              </a:schemeClr>
            </a:duotone>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3536629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57200" y="1484784"/>
            <a:ext cx="8229600" cy="4824536"/>
          </a:xfrm>
        </p:spPr>
        <p:txBody>
          <a:bodyPr>
            <a:normAutofit/>
          </a:bodyPr>
          <a:lstStyle/>
          <a:p>
            <a:r>
              <a:rPr lang="es-PY" sz="2000" b="1" dirty="0" smtClean="0">
                <a:solidFill>
                  <a:schemeClr val="accent3">
                    <a:lumMod val="50000"/>
                  </a:schemeClr>
                </a:solidFill>
              </a:rPr>
              <a:t>Componentes más importantes del Sistema Integrado:</a:t>
            </a:r>
          </a:p>
          <a:p>
            <a:endParaRPr lang="es-PY" sz="2000" dirty="0" smtClean="0"/>
          </a:p>
          <a:p>
            <a:pPr marL="0" lvl="0" indent="0">
              <a:buNone/>
            </a:pPr>
            <a:r>
              <a:rPr lang="es-PY" sz="1600" dirty="0" smtClean="0"/>
              <a:t>D – M</a:t>
            </a:r>
            <a:r>
              <a:rPr lang="es-ES" sz="1600" dirty="0" err="1" smtClean="0"/>
              <a:t>ódulos</a:t>
            </a:r>
            <a:r>
              <a:rPr lang="es-ES" sz="1600" dirty="0" smtClean="0"/>
              <a:t> </a:t>
            </a:r>
            <a:r>
              <a:rPr lang="es-ES" sz="1600" dirty="0"/>
              <a:t>que </a:t>
            </a:r>
            <a:r>
              <a:rPr lang="es-ES" sz="1600" dirty="0" smtClean="0"/>
              <a:t>cubren </a:t>
            </a:r>
            <a:r>
              <a:rPr lang="es-ES" sz="1600" dirty="0"/>
              <a:t>las funciones de: </a:t>
            </a:r>
            <a:r>
              <a:rPr lang="es-ES" sz="1600" dirty="0" smtClean="0"/>
              <a:t>Supervisión</a:t>
            </a:r>
            <a:r>
              <a:rPr lang="es-ES" sz="1600" dirty="0"/>
              <a:t>, </a:t>
            </a:r>
            <a:r>
              <a:rPr lang="es-ES" sz="1600" dirty="0" smtClean="0"/>
              <a:t>Fiscalización</a:t>
            </a:r>
            <a:r>
              <a:rPr lang="es-ES" sz="1600" dirty="0"/>
              <a:t>, </a:t>
            </a:r>
            <a:r>
              <a:rPr lang="es-ES" sz="1600" dirty="0" smtClean="0"/>
              <a:t>Registro </a:t>
            </a:r>
            <a:r>
              <a:rPr lang="es-ES" sz="1600" dirty="0"/>
              <a:t>y Actualización de Legajos y de toda la documentación exigida por la ley a las cooperativas en todo su ciclo de vida, </a:t>
            </a:r>
            <a:r>
              <a:rPr lang="es-ES" sz="1600" dirty="0" smtClean="0"/>
              <a:t>documentación </a:t>
            </a:r>
            <a:r>
              <a:rPr lang="es-ES" sz="1600" dirty="0"/>
              <a:t>referida al inicio y aplicación de los Procesos Sumariales (Jurídica) y al régimen </a:t>
            </a:r>
            <a:r>
              <a:rPr lang="es-ES" sz="1600" dirty="0" smtClean="0"/>
              <a:t>sancionatorio actualmente vigente.</a:t>
            </a:r>
          </a:p>
          <a:p>
            <a:pPr marL="0" lvl="0" indent="0">
              <a:buNone/>
            </a:pPr>
            <a:endParaRPr lang="es-ES" sz="1600" dirty="0"/>
          </a:p>
          <a:p>
            <a:pPr marL="0" indent="0">
              <a:buNone/>
            </a:pPr>
            <a:r>
              <a:rPr lang="es-ES" sz="1600" dirty="0" smtClean="0"/>
              <a:t>E – Módulos para </a:t>
            </a:r>
            <a:r>
              <a:rPr lang="es-ES" sz="1600" dirty="0"/>
              <a:t>cargar los capitales, los depósitos a la vista y a plazo de los socios en cada una de las cooperativas, registrando la información que éstas enviarán sobre: el tipo de cuenta, los saldos </a:t>
            </a:r>
            <a:r>
              <a:rPr lang="es-ES" sz="1600" dirty="0" smtClean="0"/>
              <a:t>mensuales y el </a:t>
            </a:r>
            <a:r>
              <a:rPr lang="es-ES" sz="1600" dirty="0"/>
              <a:t>monto total de </a:t>
            </a:r>
            <a:r>
              <a:rPr lang="es-ES" sz="1600" dirty="0" smtClean="0"/>
              <a:t>depósitos.</a:t>
            </a:r>
          </a:p>
          <a:p>
            <a:pPr marL="0" indent="0">
              <a:buNone/>
            </a:pPr>
            <a:endParaRPr lang="es-ES" sz="1600" dirty="0"/>
          </a:p>
          <a:p>
            <a:pPr marL="0" indent="0">
              <a:buNone/>
            </a:pPr>
            <a:r>
              <a:rPr lang="es-ES" sz="1600" dirty="0" smtClean="0"/>
              <a:t>F – Reportes que reflejen </a:t>
            </a:r>
            <a:r>
              <a:rPr lang="es-PY" sz="1600" dirty="0" smtClean="0"/>
              <a:t>la </a:t>
            </a:r>
            <a:r>
              <a:rPr lang="es-PY" sz="1600" dirty="0"/>
              <a:t>información seleccionada de los estados financieros periódicos de las cooperativas, para producir información estadística, índices, estudios y análisis en diferentes áreas.</a:t>
            </a:r>
          </a:p>
          <a:p>
            <a:pPr marL="0" indent="0">
              <a:buNone/>
            </a:pPr>
            <a:endParaRPr lang="es-PY" sz="1600" dirty="0" smtClean="0"/>
          </a:p>
          <a:p>
            <a:pPr marL="0" indent="0">
              <a:buNone/>
            </a:pPr>
            <a:endParaRPr lang="es-PY" sz="1600" dirty="0" smtClean="0"/>
          </a:p>
        </p:txBody>
      </p:sp>
      <p:pic>
        <p:nvPicPr>
          <p:cNvPr id="5" name="Picture 4"/>
          <p:cNvPicPr>
            <a:picLocks noChangeAspect="1" noChangeArrowheads="1"/>
          </p:cNvPicPr>
          <p:nvPr/>
        </p:nvPicPr>
        <p:blipFill>
          <a:blip r:embed="rId3">
            <a:duotone>
              <a:prstClr val="black"/>
              <a:schemeClr val="accent3">
                <a:tint val="45000"/>
                <a:satMod val="400000"/>
              </a:schemeClr>
            </a:duotone>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4287526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57200" y="1484784"/>
            <a:ext cx="8229600" cy="4968552"/>
          </a:xfrm>
        </p:spPr>
        <p:txBody>
          <a:bodyPr>
            <a:normAutofit/>
          </a:bodyPr>
          <a:lstStyle/>
          <a:p>
            <a:r>
              <a:rPr lang="es-PY" sz="2000" b="1" dirty="0" smtClean="0">
                <a:solidFill>
                  <a:schemeClr val="accent3">
                    <a:lumMod val="50000"/>
                  </a:schemeClr>
                </a:solidFill>
              </a:rPr>
              <a:t>Componentes más importantes del Sistema Integrado:</a:t>
            </a:r>
            <a:endParaRPr lang="es-PY" sz="2000" dirty="0" smtClean="0"/>
          </a:p>
          <a:p>
            <a:pPr marL="0" indent="0">
              <a:buNone/>
            </a:pPr>
            <a:endParaRPr lang="es-PY" sz="1600" dirty="0" smtClean="0"/>
          </a:p>
          <a:p>
            <a:pPr marL="0" indent="0">
              <a:buNone/>
            </a:pPr>
            <a:r>
              <a:rPr lang="es-PY" sz="1600" dirty="0" smtClean="0"/>
              <a:t>G - </a:t>
            </a:r>
            <a:r>
              <a:rPr lang="es-ES" sz="1600" dirty="0"/>
              <a:t>Un módulo de Alerta Temprana para carga de datos financieros (ej. balance general y de resultados, y otros datos extracontables) desde las cooperativas para cálculo de </a:t>
            </a:r>
            <a:r>
              <a:rPr lang="es-ES" sz="1600" dirty="0" smtClean="0"/>
              <a:t>ratios  y </a:t>
            </a:r>
            <a:r>
              <a:rPr lang="es-ES" sz="1600" dirty="0"/>
              <a:t>alerta sobre riesgos </a:t>
            </a:r>
            <a:r>
              <a:rPr lang="es-ES" sz="1600" dirty="0" smtClean="0"/>
              <a:t>financieros, además calculará </a:t>
            </a:r>
            <a:r>
              <a:rPr lang="es-ES" sz="1600" dirty="0"/>
              <a:t>y </a:t>
            </a:r>
            <a:r>
              <a:rPr lang="es-ES" sz="1600" dirty="0" smtClean="0"/>
              <a:t>desplegará los </a:t>
            </a:r>
            <a:r>
              <a:rPr lang="es-ES" sz="1600" dirty="0"/>
              <a:t>indicadores de gestión para supervisar, monitorear, fiscalizar e informar sobre el estado </a:t>
            </a:r>
            <a:r>
              <a:rPr lang="es-ES" sz="1600" dirty="0" smtClean="0"/>
              <a:t>de las cooperativas.</a:t>
            </a:r>
            <a:endParaRPr lang="es-PY" sz="1600" dirty="0"/>
          </a:p>
          <a:p>
            <a:pPr marL="0" lvl="0" indent="0">
              <a:buNone/>
            </a:pPr>
            <a:endParaRPr lang="es-ES" sz="1600" dirty="0" smtClean="0"/>
          </a:p>
          <a:p>
            <a:pPr marL="0" lvl="0" indent="0">
              <a:buNone/>
            </a:pPr>
            <a:r>
              <a:rPr lang="es-ES" sz="1600" dirty="0" smtClean="0"/>
              <a:t>H - </a:t>
            </a:r>
            <a:r>
              <a:rPr lang="es-PY" sz="1600" dirty="0"/>
              <a:t>Un Módulo de Estadísticas Generales del Sector Cooperativo del Paraguay, generadas a partir </a:t>
            </a:r>
            <a:r>
              <a:rPr lang="es-PY" sz="1600" dirty="0" smtClean="0"/>
              <a:t>del </a:t>
            </a:r>
            <a:r>
              <a:rPr lang="es-PY" sz="1600" i="1" dirty="0" smtClean="0"/>
              <a:t>Data </a:t>
            </a:r>
            <a:r>
              <a:rPr lang="es-PY" sz="1600" i="1" dirty="0" err="1"/>
              <a:t>Warehouse</a:t>
            </a:r>
            <a:r>
              <a:rPr lang="es-PY" sz="1600" dirty="0"/>
              <a:t> de Cooperativas, que </a:t>
            </a:r>
            <a:r>
              <a:rPr lang="es-PY" sz="1600" dirty="0" smtClean="0"/>
              <a:t>incluye </a:t>
            </a:r>
            <a:r>
              <a:rPr lang="es-PY" sz="1600" dirty="0"/>
              <a:t>las variables críticas del sector y las de las entidades del sistema cooperativo y las variables macroeconómicas relevantes; </a:t>
            </a:r>
            <a:r>
              <a:rPr lang="es-PY" sz="1600" dirty="0" smtClean="0"/>
              <a:t>entre las </a:t>
            </a:r>
            <a:r>
              <a:rPr lang="es-PY" sz="1600" dirty="0"/>
              <a:t>más importantes </a:t>
            </a:r>
            <a:r>
              <a:rPr lang="es-PY" sz="1600" dirty="0" smtClean="0"/>
              <a:t>tenemos: </a:t>
            </a:r>
            <a:r>
              <a:rPr lang="es-PY" sz="1600" dirty="0"/>
              <a:t>número de entidades, área geográfica de operación, número de asociados, ramas de actividad, depósitos, créditos, resultados, capitalización, liquidez, solvencia, etc. Así como, los mecanismos para generar información que permita el intercambio con otras entidades públicas y la integración y consolidación de la misma en las estadísticas nacionales del Banco Central del Paraguay - BCP. </a:t>
            </a:r>
          </a:p>
          <a:p>
            <a:pPr marL="0" indent="0">
              <a:buNone/>
            </a:pPr>
            <a:endParaRPr lang="es-PY" sz="1600" dirty="0" smtClean="0"/>
          </a:p>
        </p:txBody>
      </p:sp>
      <p:pic>
        <p:nvPicPr>
          <p:cNvPr id="5" name="Picture 4"/>
          <p:cNvPicPr>
            <a:picLocks noChangeAspect="1" noChangeArrowheads="1"/>
          </p:cNvPicPr>
          <p:nvPr/>
        </p:nvPicPr>
        <p:blipFill>
          <a:blip r:embed="rId3">
            <a:duotone>
              <a:prstClr val="black"/>
              <a:schemeClr val="accent3">
                <a:tint val="45000"/>
                <a:satMod val="400000"/>
              </a:schemeClr>
            </a:duotone>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20040703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57200" y="1484784"/>
            <a:ext cx="8229600" cy="4968552"/>
          </a:xfrm>
        </p:spPr>
        <p:txBody>
          <a:bodyPr>
            <a:normAutofit/>
          </a:bodyPr>
          <a:lstStyle/>
          <a:p>
            <a:r>
              <a:rPr lang="es-PY" sz="2000" b="1" dirty="0" smtClean="0">
                <a:solidFill>
                  <a:schemeClr val="accent3">
                    <a:lumMod val="50000"/>
                  </a:schemeClr>
                </a:solidFill>
              </a:rPr>
              <a:t>Componentes más importantes del Sistema Integrado:</a:t>
            </a:r>
            <a:endParaRPr lang="es-PY" sz="2000" dirty="0"/>
          </a:p>
          <a:p>
            <a:endParaRPr lang="es-PY" sz="2000" dirty="0" smtClean="0"/>
          </a:p>
          <a:p>
            <a:pPr marL="0" indent="0">
              <a:buNone/>
            </a:pPr>
            <a:r>
              <a:rPr lang="es-PY" sz="1600" dirty="0" smtClean="0"/>
              <a:t>I - Un </a:t>
            </a:r>
            <a:r>
              <a:rPr lang="es-PY" sz="1600" dirty="0"/>
              <a:t>módulo de Administración Financiera </a:t>
            </a:r>
            <a:r>
              <a:rPr lang="es-PY" sz="1600" dirty="0" smtClean="0"/>
              <a:t>que cubre las </a:t>
            </a:r>
            <a:r>
              <a:rPr lang="es-PY" sz="1600" dirty="0"/>
              <a:t>tasas que se aplican a las cooperativas </a:t>
            </a:r>
            <a:r>
              <a:rPr lang="es-PY" sz="1600" dirty="0" smtClean="0"/>
              <a:t>por: </a:t>
            </a:r>
            <a:r>
              <a:rPr lang="es-ES" sz="1600" dirty="0"/>
              <a:t>El aporte anual por número de socios y capital de cada </a:t>
            </a:r>
            <a:r>
              <a:rPr lang="es-ES" sz="1600" dirty="0" smtClean="0"/>
              <a:t>cooperativa</a:t>
            </a:r>
            <a:r>
              <a:rPr lang="es-PY" sz="1600" dirty="0" smtClean="0"/>
              <a:t>; </a:t>
            </a:r>
            <a:r>
              <a:rPr lang="es-ES" sz="1600" dirty="0" smtClean="0"/>
              <a:t>Las </a:t>
            </a:r>
            <a:r>
              <a:rPr lang="es-ES" sz="1600" dirty="0"/>
              <a:t>multas derivadas de los procesos jurídicos, o de la aplicación del régimen de sanciones por </a:t>
            </a:r>
            <a:r>
              <a:rPr lang="es-ES" sz="1600" dirty="0" smtClean="0"/>
              <a:t>incumplimientos</a:t>
            </a:r>
            <a:r>
              <a:rPr lang="es-PY" sz="1600" dirty="0" smtClean="0"/>
              <a:t>; </a:t>
            </a:r>
            <a:r>
              <a:rPr lang="es-ES" sz="1600" dirty="0" smtClean="0"/>
              <a:t>La </a:t>
            </a:r>
            <a:r>
              <a:rPr lang="es-ES" sz="1600" dirty="0"/>
              <a:t>venta de libros, publicaciones, reglamentos y material didáctico de </a:t>
            </a:r>
            <a:r>
              <a:rPr lang="es-ES" sz="1600" dirty="0" smtClean="0"/>
              <a:t>cursos y otros.</a:t>
            </a:r>
          </a:p>
          <a:p>
            <a:pPr marL="0" indent="0">
              <a:buNone/>
            </a:pPr>
            <a:endParaRPr lang="es-ES" sz="1600" dirty="0"/>
          </a:p>
          <a:p>
            <a:pPr marL="0" indent="0">
              <a:buNone/>
            </a:pPr>
            <a:r>
              <a:rPr lang="es-ES" sz="1600" dirty="0" smtClean="0"/>
              <a:t>J - </a:t>
            </a:r>
            <a:r>
              <a:rPr lang="es-ES" sz="1600" dirty="0"/>
              <a:t>Un módulo para registrar documentos y/o notas recibidas y emitidas por mesa de entrada del INCOOP. El sistema </a:t>
            </a:r>
            <a:r>
              <a:rPr lang="es-ES" sz="1600" dirty="0" smtClean="0"/>
              <a:t>reflejará el </a:t>
            </a:r>
            <a:r>
              <a:rPr lang="es-ES" sz="1600" dirty="0"/>
              <a:t>estado </a:t>
            </a:r>
            <a:r>
              <a:rPr lang="es-ES" sz="1600" dirty="0" smtClean="0"/>
              <a:t>de una </a:t>
            </a:r>
            <a:r>
              <a:rPr lang="es-ES" sz="1600" dirty="0"/>
              <a:t>cooperativa en cuanto a sus deudas referentes al pago de tasas o multas y documentos pendientes de entrega</a:t>
            </a:r>
            <a:r>
              <a:rPr lang="es-ES" sz="1600" dirty="0" smtClean="0"/>
              <a:t>.</a:t>
            </a:r>
          </a:p>
          <a:p>
            <a:pPr marL="457200" lvl="1" indent="0">
              <a:buNone/>
            </a:pPr>
            <a:endParaRPr lang="es-ES" sz="1600" dirty="0"/>
          </a:p>
          <a:p>
            <a:pPr marL="0" lvl="0" indent="0">
              <a:buNone/>
            </a:pPr>
            <a:r>
              <a:rPr lang="es-ES" sz="1600" dirty="0" smtClean="0"/>
              <a:t>K - </a:t>
            </a:r>
            <a:r>
              <a:rPr lang="es-ES" sz="1600" dirty="0"/>
              <a:t>Una interfaz </a:t>
            </a:r>
            <a:r>
              <a:rPr lang="es-ES" sz="1600" dirty="0" smtClean="0"/>
              <a:t>estandarizada </a:t>
            </a:r>
            <a:r>
              <a:rPr lang="es-ES" sz="1600" dirty="0"/>
              <a:t>para cargar en el sistema los datos provenientes </a:t>
            </a:r>
            <a:r>
              <a:rPr lang="es-ES" sz="1600" dirty="0" smtClean="0"/>
              <a:t>de las cooperativas u otras entidades, los datos financieros provenientes de cooperativas poseen un formato estándar que facilita su asimilación.</a:t>
            </a:r>
            <a:endParaRPr lang="es-PY" sz="1600" dirty="0"/>
          </a:p>
          <a:p>
            <a:pPr marL="457200" lvl="1" indent="0">
              <a:buNone/>
            </a:pPr>
            <a:endParaRPr lang="es-PY" sz="1600" dirty="0"/>
          </a:p>
          <a:p>
            <a:pPr marL="457200" lvl="1" indent="0">
              <a:buNone/>
            </a:pPr>
            <a:endParaRPr lang="es-PY" sz="1600" dirty="0"/>
          </a:p>
          <a:p>
            <a:pPr marL="0" indent="0">
              <a:buNone/>
            </a:pPr>
            <a:endParaRPr lang="es-PY" sz="1600" dirty="0" smtClean="0"/>
          </a:p>
        </p:txBody>
      </p:sp>
      <p:pic>
        <p:nvPicPr>
          <p:cNvPr id="5" name="Picture 4"/>
          <p:cNvPicPr>
            <a:picLocks noChangeAspect="1" noChangeArrowheads="1"/>
          </p:cNvPicPr>
          <p:nvPr/>
        </p:nvPicPr>
        <p:blipFill>
          <a:blip r:embed="rId3">
            <a:duotone>
              <a:prstClr val="black"/>
              <a:schemeClr val="accent3">
                <a:tint val="45000"/>
                <a:satMod val="400000"/>
              </a:schemeClr>
            </a:duotone>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3909998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 y="1124744"/>
            <a:ext cx="9137939" cy="573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460229" y="1865961"/>
            <a:ext cx="8229600" cy="4248472"/>
          </a:xfrm>
        </p:spPr>
        <p:txBody>
          <a:bodyPr/>
          <a:lstStyle/>
          <a:p>
            <a:r>
              <a:rPr lang="es-PY" dirty="0" smtClean="0"/>
              <a:t>Los formatos de datos que deberán ser proveídos por las cooperativas se encuentran disponibles en el sitio Web del </a:t>
            </a:r>
            <a:r>
              <a:rPr lang="es-PY" dirty="0" err="1" smtClean="0"/>
              <a:t>Incoop</a:t>
            </a:r>
            <a:endParaRPr lang="es-PY" dirty="0" smtClean="0"/>
          </a:p>
          <a:p>
            <a:pPr marL="0" indent="0">
              <a:buNone/>
            </a:pPr>
            <a:endParaRPr lang="es-PY" dirty="0">
              <a:hlinkClick r:id="rId3"/>
            </a:endParaRPr>
          </a:p>
          <a:p>
            <a:pPr marL="0" indent="0">
              <a:buNone/>
            </a:pPr>
            <a:r>
              <a:rPr lang="es-PY" dirty="0" smtClean="0">
                <a:hlinkClick r:id="rId3"/>
              </a:rPr>
              <a:t>www.incoop.gov.py</a:t>
            </a:r>
            <a:r>
              <a:rPr lang="es-PY" dirty="0" smtClean="0"/>
              <a:t> – Documentación SICOOP</a:t>
            </a:r>
            <a:endParaRPr lang="es-PY" dirty="0"/>
          </a:p>
        </p:txBody>
      </p:sp>
      <p:pic>
        <p:nvPicPr>
          <p:cNvPr id="5" name="Picture 4"/>
          <p:cNvPicPr>
            <a:picLocks noChangeAspect="1" noChangeArrowheads="1"/>
          </p:cNvPicPr>
          <p:nvPr/>
        </p:nvPicPr>
        <p:blipFill>
          <a:blip r:embed="rId4">
            <a:duotone>
              <a:prstClr val="black"/>
              <a:schemeClr val="accent3">
                <a:tint val="45000"/>
                <a:satMod val="400000"/>
              </a:schemeClr>
            </a:duotone>
            <a:extLst>
              <a:ext uri="{BEBA8EAE-BF5A-486C-A8C5-ECC9F3942E4B}">
                <a14:imgProps xmlns:a14="http://schemas.microsoft.com/office/drawing/2010/main">
                  <a14:imgLayer r:embed="rId5">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2196"/>
            <a:ext cx="9156122" cy="126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 Título"/>
          <p:cNvSpPr txBox="1">
            <a:spLocks/>
          </p:cNvSpPr>
          <p:nvPr/>
        </p:nvSpPr>
        <p:spPr>
          <a:xfrm>
            <a:off x="710571" y="208148"/>
            <a:ext cx="7772400" cy="1276636"/>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accent3">
                    <a:lumMod val="40000"/>
                    <a:lumOff val="60000"/>
                  </a:schemeClr>
                </a:solidFill>
              </a:rPr>
              <a:t>SICOOP</a:t>
            </a:r>
            <a:r>
              <a:rPr lang="es-ES" sz="8000" b="1" dirty="0" smtClean="0">
                <a:solidFill>
                  <a:schemeClr val="accent3">
                    <a:lumMod val="75000"/>
                  </a:schemeClr>
                </a:solidFill>
              </a:rPr>
              <a:t> </a:t>
            </a:r>
            <a:r>
              <a:rPr lang="es-ES" sz="2700" dirty="0" smtClean="0">
                <a:solidFill>
                  <a:schemeClr val="bg1"/>
                </a:solidFill>
              </a:rPr>
              <a:t>Sistema Integrado de Cooperativas del </a:t>
            </a:r>
            <a:r>
              <a:rPr lang="es-ES" sz="2700" dirty="0" err="1" smtClean="0">
                <a:solidFill>
                  <a:schemeClr val="bg1"/>
                </a:solidFill>
              </a:rPr>
              <a:t>Incoop</a:t>
            </a:r>
            <a:r>
              <a:rPr lang="es-ES" dirty="0" smtClean="0"/>
              <a:t/>
            </a:r>
            <a:br>
              <a:rPr lang="es-ES" dirty="0" smtClean="0"/>
            </a:br>
            <a:endParaRPr lang="es-PY" dirty="0"/>
          </a:p>
        </p:txBody>
      </p:sp>
    </p:spTree>
    <p:extLst>
      <p:ext uri="{BB962C8B-B14F-4D97-AF65-F5344CB8AC3E}">
        <p14:creationId xmlns:p14="http://schemas.microsoft.com/office/powerpoint/2010/main" val="2408059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921</Words>
  <Application>Microsoft Office PowerPoint</Application>
  <PresentationFormat>Presentación en pantalla (4:3)</PresentationFormat>
  <Paragraphs>45</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SICOOP Sistema Integrado de Cooperativas del Incoop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44</cp:revision>
  <dcterms:created xsi:type="dcterms:W3CDTF">2016-10-06T14:46:30Z</dcterms:created>
  <dcterms:modified xsi:type="dcterms:W3CDTF">2016-10-06T18:33:06Z</dcterms:modified>
</cp:coreProperties>
</file>