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9" r:id="rId4"/>
    <p:sldId id="272" r:id="rId5"/>
    <p:sldId id="273" r:id="rId6"/>
    <p:sldId id="274" r:id="rId7"/>
    <p:sldId id="26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14/12/2016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ncoop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571480"/>
            <a:ext cx="1428760" cy="14287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3600" b="1" cap="none" dirty="0" smtClean="0"/>
              <a:t>Sistema Integrado de Gestión e Información del INCOOP</a:t>
            </a:r>
            <a:endParaRPr lang="es-ES" sz="3600" b="1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15290" cy="17526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CAPACITACION DE COOPERATIVAS</a:t>
            </a:r>
          </a:p>
          <a:p>
            <a:pPr algn="ctr"/>
            <a:r>
              <a:rPr lang="es-ES" b="1" dirty="0" smtClean="0"/>
              <a:t>Para generación y envío de datos al INCOOP</a:t>
            </a:r>
            <a:endParaRPr lang="es-ES" b="1" dirty="0"/>
          </a:p>
        </p:txBody>
      </p:sp>
      <p:pic>
        <p:nvPicPr>
          <p:cNvPr id="1026" name="Picture 2" descr="C:\Users\EQUIPO\Pictures\LOGO_EXCELSI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71480"/>
            <a:ext cx="1524000" cy="1123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99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Arial Black" pitchFamily="34" charset="0"/>
              </a:rPr>
              <a:t>Cronograma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300064"/>
          </a:xfrm>
        </p:spPr>
        <p:txBody>
          <a:bodyPr>
            <a:normAutofit fontScale="92500"/>
          </a:bodyPr>
          <a:lstStyle/>
          <a:p>
            <a:pPr lvl="0"/>
            <a:r>
              <a:rPr lang="es-ES" dirty="0" smtClean="0"/>
              <a:t>Objetivo</a:t>
            </a:r>
          </a:p>
          <a:p>
            <a:r>
              <a:rPr lang="es-ES" dirty="0"/>
              <a:t>Formato de archivo del Módulo Contable </a:t>
            </a:r>
            <a:endParaRPr lang="es-ES" dirty="0" smtClean="0"/>
          </a:p>
          <a:p>
            <a:pPr lvl="0"/>
            <a:r>
              <a:rPr lang="es-ES" dirty="0" smtClean="0"/>
              <a:t>Formato </a:t>
            </a:r>
            <a:r>
              <a:rPr lang="es-ES" dirty="0"/>
              <a:t>Archivo con datos de la Cooperativa y de sus Socios</a:t>
            </a:r>
            <a:endParaRPr lang="es-ES" dirty="0" smtClean="0"/>
          </a:p>
          <a:p>
            <a:r>
              <a:rPr lang="es-ES" dirty="0" smtClean="0"/>
              <a:t>Procesamiento de archivos de Cooperativas</a:t>
            </a:r>
          </a:p>
          <a:p>
            <a:pPr lvl="0"/>
            <a:r>
              <a:rPr lang="es-ES" dirty="0" smtClean="0"/>
              <a:t>Consultas</a:t>
            </a:r>
          </a:p>
          <a:p>
            <a:endParaRPr lang="es-ES" dirty="0"/>
          </a:p>
        </p:txBody>
      </p:sp>
      <p:pic>
        <p:nvPicPr>
          <p:cNvPr id="9" name="Picture 2" descr="Resultado de imagen para icono agenda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00174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indent="-457200"/>
            <a:r>
              <a:rPr lang="es-ES" sz="2400" dirty="0"/>
              <a:t>P</a:t>
            </a:r>
            <a:r>
              <a:rPr lang="es-ES" sz="2400" dirty="0" smtClean="0"/>
              <a:t>roveer </a:t>
            </a:r>
            <a:r>
              <a:rPr lang="es-ES" sz="2400" dirty="0"/>
              <a:t>el INCOOP de informaciones relativas a las actividades de las </a:t>
            </a:r>
            <a:r>
              <a:rPr lang="es-ES" sz="2400" dirty="0" smtClean="0"/>
              <a:t>Cooperativas.</a:t>
            </a:r>
          </a:p>
          <a:p>
            <a:pPr lvl="1" indent="-457200"/>
            <a:r>
              <a:rPr lang="es-ES" sz="2400" dirty="0"/>
              <a:t>Las Cooperativas deberán generar mensualmente un archivo, que deberá contener datos contables y datos </a:t>
            </a:r>
            <a:r>
              <a:rPr lang="es-ES" sz="2400" dirty="0" smtClean="0"/>
              <a:t>extracontables</a:t>
            </a:r>
            <a:r>
              <a:rPr lang="es-ES" sz="2400" dirty="0"/>
              <a:t> </a:t>
            </a:r>
            <a:r>
              <a:rPr lang="es-ES" sz="2400" dirty="0" smtClean="0"/>
              <a:t>además de informaciones </a:t>
            </a:r>
            <a:r>
              <a:rPr lang="es-ES" sz="2400" dirty="0"/>
              <a:t>relativas a las actividades de las Cooperativas</a:t>
            </a:r>
            <a:endParaRPr lang="es-PY" sz="2400" dirty="0"/>
          </a:p>
          <a:p>
            <a:pPr lvl="1" indent="-457200"/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Descripción del formato del </a:t>
            </a:r>
            <a:r>
              <a:rPr lang="es-ES" b="1" dirty="0" smtClean="0"/>
              <a:t>archivo</a:t>
            </a:r>
            <a:br>
              <a:rPr lang="es-ES" b="1" dirty="0" smtClean="0"/>
            </a:br>
            <a:r>
              <a:rPr lang="es-ES" b="1" dirty="0" smtClean="0"/>
              <a:t>Información Contable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El nombre del archivo deberá ser:</a:t>
            </a:r>
            <a:endParaRPr lang="es-PY" dirty="0"/>
          </a:p>
          <a:p>
            <a:r>
              <a:rPr lang="es-ES" dirty="0" smtClean="0"/>
              <a:t>Las </a:t>
            </a:r>
            <a:r>
              <a:rPr lang="es-ES" dirty="0"/>
              <a:t>tres primeras posiciones “001” (indicando que es un archivo contable</a:t>
            </a:r>
            <a:r>
              <a:rPr lang="es-ES" dirty="0" smtClean="0"/>
              <a:t>)</a:t>
            </a:r>
          </a:p>
          <a:p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/>
              <a:t>código de la Cooperativa (con seis dígitos), de acuerdo a lo establecido por el </a:t>
            </a:r>
            <a:r>
              <a:rPr lang="es-ES" dirty="0" smtClean="0"/>
              <a:t>INCOOP</a:t>
            </a:r>
            <a:endParaRPr lang="es-PY" dirty="0"/>
          </a:p>
          <a:p>
            <a:r>
              <a:rPr lang="es-ES" dirty="0"/>
              <a:t>E</a:t>
            </a:r>
            <a:r>
              <a:rPr lang="es-ES" dirty="0" smtClean="0"/>
              <a:t>l año, mes y día </a:t>
            </a:r>
            <a:r>
              <a:rPr lang="es-ES" dirty="0"/>
              <a:t>del </a:t>
            </a:r>
            <a:r>
              <a:rPr lang="es-ES" dirty="0" smtClean="0"/>
              <a:t>movimiento</a:t>
            </a:r>
            <a:endParaRPr lang="es-PY" dirty="0"/>
          </a:p>
          <a:p>
            <a:r>
              <a:rPr lang="es-ES" dirty="0" smtClean="0"/>
              <a:t> La </a:t>
            </a:r>
            <a:r>
              <a:rPr lang="es-ES" dirty="0"/>
              <a:t>extensión del archivo deberá ser TXT.</a:t>
            </a:r>
            <a:endParaRPr lang="es-PY" dirty="0"/>
          </a:p>
          <a:p>
            <a:pPr marL="0" indent="0">
              <a:buNone/>
            </a:pPr>
            <a:r>
              <a:rPr lang="es-ES" dirty="0"/>
              <a:t>Ejemplo: </a:t>
            </a:r>
            <a:r>
              <a:rPr lang="es-ES" dirty="0" smtClean="0"/>
              <a:t>00100000620170101.txt</a:t>
            </a:r>
            <a:endParaRPr lang="es-PY" dirty="0"/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66134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Descripción del formato del </a:t>
            </a:r>
            <a:r>
              <a:rPr lang="es-ES" b="1" dirty="0" smtClean="0"/>
              <a:t>archivo</a:t>
            </a:r>
            <a:br>
              <a:rPr lang="es-ES" b="1" dirty="0" smtClean="0"/>
            </a:br>
            <a:r>
              <a:rPr lang="es-ES" b="1" dirty="0" smtClean="0"/>
              <a:t>Datos Cooperativas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El nombre del archivo deberá ser:</a:t>
            </a:r>
            <a:endParaRPr lang="es-PY" dirty="0" smtClean="0"/>
          </a:p>
          <a:p>
            <a:pPr lvl="1"/>
            <a:r>
              <a:rPr lang="es-ES" dirty="0" smtClean="0"/>
              <a:t>Las </a:t>
            </a:r>
            <a:r>
              <a:rPr lang="es-ES" dirty="0"/>
              <a:t>tres primeras posiciones “002” (indicando que es un archivo con datos de la Cooperativa y sus Socios),</a:t>
            </a:r>
            <a:endParaRPr lang="es-PY" sz="1400" dirty="0"/>
          </a:p>
          <a:p>
            <a:pPr lvl="1"/>
            <a:r>
              <a:rPr lang="es-ES" dirty="0"/>
              <a:t>L</a:t>
            </a:r>
            <a:r>
              <a:rPr lang="es-ES" dirty="0" smtClean="0"/>
              <a:t>os </a:t>
            </a:r>
            <a:r>
              <a:rPr lang="es-ES" dirty="0"/>
              <a:t>seis dígitos siguientes el código de la Cooperativa, de acuerdo a lo establecido por el </a:t>
            </a:r>
            <a:r>
              <a:rPr lang="es-ES" dirty="0" smtClean="0"/>
              <a:t>INCOOP,</a:t>
            </a:r>
            <a:r>
              <a:rPr lang="es-PY" sz="1400" dirty="0"/>
              <a:t> </a:t>
            </a:r>
            <a:r>
              <a:rPr lang="es-ES" dirty="0" smtClean="0"/>
              <a:t>en </a:t>
            </a:r>
            <a:r>
              <a:rPr lang="es-ES" dirty="0"/>
              <a:t>los seis dígitos siguientes el año (cuatro </a:t>
            </a:r>
            <a:r>
              <a:rPr lang="es-ES" dirty="0" smtClean="0"/>
              <a:t>dígitos</a:t>
            </a:r>
            <a:r>
              <a:rPr lang="es-ES" smtClean="0"/>
              <a:t>), mes </a:t>
            </a:r>
            <a:r>
              <a:rPr lang="es-ES" dirty="0" smtClean="0"/>
              <a:t>y día (dos dígitos) de </a:t>
            </a:r>
            <a:r>
              <a:rPr lang="es-ES" dirty="0"/>
              <a:t>la información que está siendo enviada,</a:t>
            </a:r>
            <a:endParaRPr lang="es-PY" sz="1400" dirty="0"/>
          </a:p>
          <a:p>
            <a:pPr lvl="1"/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extensión del archivo “002” deberá ser “.</a:t>
            </a:r>
            <a:r>
              <a:rPr lang="es-ES" dirty="0" err="1"/>
              <a:t>txt</a:t>
            </a:r>
            <a:r>
              <a:rPr lang="es-ES" dirty="0"/>
              <a:t>”.</a:t>
            </a:r>
            <a:endParaRPr lang="es-PY" sz="1400" dirty="0"/>
          </a:p>
          <a:p>
            <a:pPr marL="274320" lvl="1" indent="0">
              <a:buNone/>
            </a:pPr>
            <a:r>
              <a:rPr lang="es-ES" dirty="0"/>
              <a:t>Ejemplo: </a:t>
            </a:r>
            <a:r>
              <a:rPr lang="es-ES" dirty="0" smtClean="0"/>
              <a:t>00200000620170130.txt</a:t>
            </a:r>
            <a:endParaRPr lang="es-PY" sz="1400" dirty="0"/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45802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Y" dirty="0" smtClean="0"/>
              <a:t>Generalidades de los Archivos</a:t>
            </a:r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ES" dirty="0"/>
              <a:t>Todos los campos numéricos solamente aceptarán valores numéricos.</a:t>
            </a:r>
            <a:endParaRPr lang="es-PY" dirty="0"/>
          </a:p>
          <a:p>
            <a:pPr lvl="0"/>
            <a:r>
              <a:rPr lang="es-ES" dirty="0"/>
              <a:t>En un campo numérico no serán permitidos datos alfanuméricos.</a:t>
            </a:r>
            <a:endParaRPr lang="es-PY" dirty="0"/>
          </a:p>
          <a:p>
            <a:pPr lvl="0"/>
            <a:r>
              <a:rPr lang="es-ES" dirty="0"/>
              <a:t>El tamaño del registro debe estar de acuerdo con el establecido en este documento.</a:t>
            </a:r>
            <a:endParaRPr lang="es-PY" dirty="0"/>
          </a:p>
          <a:p>
            <a:pPr lvl="0"/>
            <a:r>
              <a:rPr lang="es-ES" dirty="0"/>
              <a:t>Los registros deberán estar en forma secuencial, no siendo permitidos registros con errores de secuencia.</a:t>
            </a:r>
            <a:endParaRPr lang="es-PY" dirty="0"/>
          </a:p>
          <a:p>
            <a:pPr lvl="0"/>
            <a:r>
              <a:rPr lang="es-ES" dirty="0"/>
              <a:t>Las fechas deben ser enviadas en el siguiente formato AAAAMMDD donde AAAA es el año, MM el mes y DD el día.</a:t>
            </a:r>
            <a:endParaRPr lang="es-PY" dirty="0"/>
          </a:p>
          <a:p>
            <a:pPr lvl="0"/>
            <a:r>
              <a:rPr lang="es-ES" dirty="0"/>
              <a:t>El número de registros informado en el registro tipo 01 debe ser idéntico al total de registros enviados.</a:t>
            </a:r>
            <a:endParaRPr lang="es-PY" dirty="0"/>
          </a:p>
          <a:p>
            <a:pPr lvl="0"/>
            <a:r>
              <a:rPr lang="es-ES" dirty="0"/>
              <a:t>Cada campo posee una máxima longitud definida en cada tabla de los tipos de documentos descriptos. El texto no deberá superar la longitud definida para cada campo.</a:t>
            </a:r>
            <a:endParaRPr lang="es-PY" dirty="0"/>
          </a:p>
          <a:p>
            <a:pPr lvl="0"/>
            <a:r>
              <a:rPr lang="es-ES" dirty="0"/>
              <a:t>Utilizar punto y coma (;) para separar campos dentro del registro.</a:t>
            </a:r>
            <a:endParaRPr lang="es-PY" dirty="0"/>
          </a:p>
          <a:p>
            <a:pPr lvl="0"/>
            <a:r>
              <a:rPr lang="es-ES" dirty="0" smtClean="0"/>
              <a:t>&lt;</a:t>
            </a:r>
            <a:r>
              <a:rPr lang="es-ES" dirty="0" smtClean="0"/>
              <a:t>CR LF</a:t>
            </a:r>
            <a:r>
              <a:rPr lang="es-ES" dirty="0" smtClean="0"/>
              <a:t>&gt;: </a:t>
            </a:r>
            <a:r>
              <a:rPr lang="es-ES" dirty="0"/>
              <a:t>Indica el final del registro.</a:t>
            </a:r>
            <a:endParaRPr lang="es-PY" dirty="0"/>
          </a:p>
          <a:p>
            <a:pPr lvl="0"/>
            <a:r>
              <a:rPr lang="es-ES" dirty="0"/>
              <a:t>El formato para los campos de tipo Fecha debe ser: AAAAMMDD</a:t>
            </a:r>
            <a:endParaRPr lang="es-PY" dirty="0"/>
          </a:p>
          <a:p>
            <a:pPr lvl="0"/>
            <a:r>
              <a:rPr lang="es-ES" dirty="0"/>
              <a:t>El formato de la codificación utilizada debe ser </a:t>
            </a:r>
            <a:r>
              <a:rPr lang="es-ES" dirty="0" smtClean="0"/>
              <a:t>WINDOWS-1252</a:t>
            </a:r>
            <a:endParaRPr lang="es-PY" dirty="0"/>
          </a:p>
          <a:p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23868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Procesamiento de Archivos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24000"/>
            <a:ext cx="7094850" cy="216291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872656"/>
            <a:ext cx="6048672" cy="183194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416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Claridad</vt:lpstr>
      <vt:lpstr>Sistema Integrado de Gestión e Información del INCOOP</vt:lpstr>
      <vt:lpstr>Cronograma</vt:lpstr>
      <vt:lpstr>Objetivo</vt:lpstr>
      <vt:lpstr>Descripción del formato del archivo Información Contable</vt:lpstr>
      <vt:lpstr>Descripción del formato del archivo Datos Cooperativas</vt:lpstr>
      <vt:lpstr>Generalidades de los Archivos</vt:lpstr>
      <vt:lpstr>Procesamiento de Archivos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EJECTIVO DE OBRAS</dc:title>
  <dc:creator>Rossana Mereles</dc:creator>
  <cp:lastModifiedBy>Excelsis 4 Excelsis 4</cp:lastModifiedBy>
  <cp:revision>56</cp:revision>
  <dcterms:created xsi:type="dcterms:W3CDTF">2015-03-16T12:41:45Z</dcterms:created>
  <dcterms:modified xsi:type="dcterms:W3CDTF">2016-12-14T12:55:16Z</dcterms:modified>
</cp:coreProperties>
</file>